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i3r0dGwq+raHPb6hy08CLPw6Aa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500bb6b68dda2e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500bb6b68dda2e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3bdfc51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e3bdfc51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3be392e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3be392e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3be392e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3be392e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3be392e7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3be392e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3be392e7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3be392e7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3be392e7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3be392e7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3be392e7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3be392e7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3be7ebdd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3be7ebdd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3be7ebdd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3be7ebdd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3be7ebdd3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3be7ebdd3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3be7ebdd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3be7ebdd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3be7ebdd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3be7ebdd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3be7ebdd3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3be7ebdd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3be7ebdd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3be7ebdd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3be7ebdd3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3be7ebdd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3be7ebdd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3be7ebdd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3be7ebdd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3be7ebdd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3be7ebdd3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3be7ebdd3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3be7ebdd3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3be7ebdd3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3be7ebdd3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3be7ebdd3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3be7ebdd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3be7ebdd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3be7ebdd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3be7ebdd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3be7ebdd3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3be7ebdd3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3be7ebdd3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3be7ebdd3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3be7ebdd3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3be7ebdd3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3be7ebdd3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3be7ebdd3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3be7ebdd3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e3be7ebdd3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3be7ebdd3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3be7ebdd3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500bb6b68dda2e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500bb6b68dda2e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dcba21a493131c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dcba21a493131c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509012"/>
            <a:ext cx="85206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1634600"/>
            <a:ext cx="85206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50" y="102513"/>
            <a:ext cx="8679900" cy="49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Saúde. A IoT ajuda na integração com o prontuário do paciente. Assim, mudanças no estado clínico, como alteração na pressão sanguínea e frequência cardíaca, são atualizadas no registro, melhorando o atendimento médico.</a:t>
            </a:r>
            <a:endParaRPr/>
          </a:p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Cidades Inteligentes. A IoT tem o potencial de transformar cidades inteiras e resolver problemas que os cidadãos enfrentam todos os dias. Com as conexões e dados adequados, a tecnologia pode resolver problemas de congestionamento de tráfego e reduzir o ruído, o crime e a poluição, por exemplo.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500bb6b68dda2e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IIoT - IoT Industrial </a:t>
            </a:r>
            <a:endParaRPr/>
          </a:p>
        </p:txBody>
      </p:sp>
      <p:sp>
        <p:nvSpPr>
          <p:cNvPr id="116" name="Google Shape;116;g28500bb6b68dda2e_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 industrial (IIoT) refere-se à aplicação da tecnologia IoT em ambientes industriais, especialmente no que diz respeito à instrumentação e controle de sensores e dispositivos que envolvem tecnologias de nuvem.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Fabricação inteligente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Ativos conectados e manutenção preventiva e preditiva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de energia inteligentes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Cidades inteligentes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Logística conectada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Cadeias de suprimentos digitais inteligentes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3bdfc51e2_0_0"/>
          <p:cNvSpPr txBox="1"/>
          <p:nvPr>
            <p:ph type="ctrTitle"/>
          </p:nvPr>
        </p:nvSpPr>
        <p:spPr>
          <a:xfrm>
            <a:off x="311700" y="744575"/>
            <a:ext cx="85206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Networking na IoT</a:t>
            </a:r>
            <a:endParaRPr/>
          </a:p>
        </p:txBody>
      </p:sp>
      <p:sp>
        <p:nvSpPr>
          <p:cNvPr id="122" name="Google Shape;122;g1e3bdfc51e2_0_0"/>
          <p:cNvSpPr txBox="1"/>
          <p:nvPr>
            <p:ph idx="1" type="subTitle"/>
          </p:nvPr>
        </p:nvSpPr>
        <p:spPr>
          <a:xfrm>
            <a:off x="229875" y="1781550"/>
            <a:ext cx="87210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/>
              <a:t>Networking é a forma como os dispositivos interagem entre si.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/>
              <a:t>Existem múltiplas soluções no mercado,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400"/>
              <a:t>não existe um só padrão IoT de comunicação.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3be392e7f_0_0"/>
          <p:cNvSpPr txBox="1"/>
          <p:nvPr/>
        </p:nvSpPr>
        <p:spPr>
          <a:xfrm>
            <a:off x="348000" y="366350"/>
            <a:ext cx="84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As soluções se dividem em duas categorias</a:t>
            </a:r>
            <a:endParaRPr b="1"/>
          </a:p>
        </p:txBody>
      </p:sp>
      <p:sp>
        <p:nvSpPr>
          <p:cNvPr id="128" name="Google Shape;128;g1e3be392e7f_0_0"/>
          <p:cNvSpPr txBox="1"/>
          <p:nvPr/>
        </p:nvSpPr>
        <p:spPr>
          <a:xfrm>
            <a:off x="488475" y="897950"/>
            <a:ext cx="38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Protocolos gerais</a:t>
            </a:r>
            <a:endParaRPr b="1"/>
          </a:p>
        </p:txBody>
      </p:sp>
      <p:sp>
        <p:nvSpPr>
          <p:cNvPr id="129" name="Google Shape;129;g1e3be392e7f_0_0"/>
          <p:cNvSpPr txBox="1"/>
          <p:nvPr/>
        </p:nvSpPr>
        <p:spPr>
          <a:xfrm>
            <a:off x="4317375" y="897950"/>
            <a:ext cx="44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Protocolos especializados</a:t>
            </a:r>
            <a:endParaRPr b="1"/>
          </a:p>
        </p:txBody>
      </p:sp>
      <p:sp>
        <p:nvSpPr>
          <p:cNvPr id="130" name="Google Shape;130;g1e3be392e7f_0_0"/>
          <p:cNvSpPr txBox="1"/>
          <p:nvPr/>
        </p:nvSpPr>
        <p:spPr>
          <a:xfrm>
            <a:off x="237050" y="1515750"/>
            <a:ext cx="4439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protocolos construídos sobre o TCP/IP, o padrão usado pela internet.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HTTP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WebSocket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Estes são apenas protocolos e precisam de um meio para que os dispositivos possam se comunicar.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Ethernet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Wi-Fi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Rede Celular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LoRaWAN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e3be392e7f_0_0"/>
          <p:cNvSpPr txBox="1"/>
          <p:nvPr/>
        </p:nvSpPr>
        <p:spPr>
          <a:xfrm>
            <a:off x="4698125" y="1515750"/>
            <a:ext cx="372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protocolos pensados para a IoT, e procuram resolver os problemas únicos desta tecnologia.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Bluetooth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Zigbee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Z-Wave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3be392e7f_0_11"/>
          <p:cNvSpPr txBox="1"/>
          <p:nvPr/>
        </p:nvSpPr>
        <p:spPr>
          <a:xfrm>
            <a:off x="366375" y="495700"/>
            <a:ext cx="84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É importante saber escolher a ferramenta certa para o serviço</a:t>
            </a:r>
            <a:endParaRPr b="1"/>
          </a:p>
        </p:txBody>
      </p:sp>
      <p:sp>
        <p:nvSpPr>
          <p:cNvPr id="137" name="Google Shape;137;g1e3be392e7f_0_11"/>
          <p:cNvSpPr txBox="1"/>
          <p:nvPr/>
        </p:nvSpPr>
        <p:spPr>
          <a:xfrm>
            <a:off x="488475" y="1063175"/>
            <a:ext cx="38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Protocolos gerais</a:t>
            </a:r>
            <a:endParaRPr b="1"/>
          </a:p>
        </p:txBody>
      </p:sp>
      <p:sp>
        <p:nvSpPr>
          <p:cNvPr id="138" name="Google Shape;138;g1e3be392e7f_0_11"/>
          <p:cNvSpPr txBox="1"/>
          <p:nvPr/>
        </p:nvSpPr>
        <p:spPr>
          <a:xfrm>
            <a:off x="4317375" y="1063175"/>
            <a:ext cx="44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Protocolos especializados</a:t>
            </a:r>
            <a:endParaRPr b="1"/>
          </a:p>
        </p:txBody>
      </p:sp>
      <p:sp>
        <p:nvSpPr>
          <p:cNvPr id="139" name="Google Shape;139;g1e3be392e7f_0_11"/>
          <p:cNvSpPr txBox="1"/>
          <p:nvPr/>
        </p:nvSpPr>
        <p:spPr>
          <a:xfrm>
            <a:off x="258600" y="1716900"/>
            <a:ext cx="443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➕"/>
            </a:pPr>
            <a:r>
              <a:rPr lang="pt-BR"/>
              <a:t>Testado e confiável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➕"/>
            </a:pPr>
            <a:r>
              <a:rPr lang="pt-BR"/>
              <a:t>Protocolo IP, </a:t>
            </a:r>
            <a:r>
              <a:rPr lang="pt-BR"/>
              <a:t>conexões</a:t>
            </a:r>
            <a:r>
              <a:rPr lang="pt-BR"/>
              <a:t> robustas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➕"/>
            </a:pPr>
            <a:r>
              <a:rPr lang="pt-BR"/>
              <a:t>Seguro e expansível, ex.: TLS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➖	Alto gasto de energia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➖	Alta latência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➖	Pensado para relações cliente-servidor e não eventos bidirecionais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e3be392e7f_0_11"/>
          <p:cNvSpPr txBox="1"/>
          <p:nvPr/>
        </p:nvSpPr>
        <p:spPr>
          <a:xfrm>
            <a:off x="4719675" y="1716900"/>
            <a:ext cx="372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➕"/>
            </a:pPr>
            <a:r>
              <a:rPr lang="pt-BR">
                <a:solidFill>
                  <a:schemeClr val="dk1"/>
                </a:solidFill>
              </a:rPr>
              <a:t>Baixo gasto de energia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➕"/>
            </a:pPr>
            <a:r>
              <a:rPr lang="pt-BR">
                <a:solidFill>
                  <a:schemeClr val="dk1"/>
                </a:solidFill>
              </a:rPr>
              <a:t>Baixa latência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➕"/>
            </a:pPr>
            <a:r>
              <a:rPr lang="pt-BR">
                <a:solidFill>
                  <a:schemeClr val="dk1"/>
                </a:solidFill>
              </a:rPr>
              <a:t>Banda curta (sem desperdício)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➖	Menos suporte e documentação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➖	Habilidades limitadas pelo protocolo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➖	Menor flexibilidade, (protocolo restrito)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3be392e7f_0_25"/>
          <p:cNvSpPr txBox="1"/>
          <p:nvPr/>
        </p:nvSpPr>
        <p:spPr>
          <a:xfrm>
            <a:off x="380725" y="71825"/>
            <a:ext cx="82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Protocolos Gerais</a:t>
            </a:r>
            <a:endParaRPr b="1"/>
          </a:p>
        </p:txBody>
      </p:sp>
      <p:sp>
        <p:nvSpPr>
          <p:cNvPr id="146" name="Google Shape;146;g1e3be392e7f_0_25"/>
          <p:cNvSpPr txBox="1"/>
          <p:nvPr/>
        </p:nvSpPr>
        <p:spPr>
          <a:xfrm>
            <a:off x="438200" y="589050"/>
            <a:ext cx="8203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HTTP - </a:t>
            </a:r>
            <a:r>
              <a:rPr i="1" lang="pt-BR"/>
              <a:t>HyperText Transfer Protocol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Bem documentado, segurança testada pelo mercado, suporte e bibliotecas abundantes.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Pensado não para IoT, mas para servir arquivos para clientes.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Relação servidor-cliente.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WebSocket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Construído a partir do HTTP, herda a sua segurança e suporte.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Relação de eventos bidirecionais. Os dois lados enviam mensagens.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Mantém uma conexão TCP/IP aberta, o que pode ser custoso.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MQTT - </a:t>
            </a:r>
            <a:r>
              <a:rPr i="1" lang="pt-BR"/>
              <a:t>Message Queuing Telemetry Protocol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protocolo construído sobre TCP/IP, mas pensado para IoT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Baseado em produtores (</a:t>
            </a:r>
            <a:r>
              <a:rPr i="1" lang="pt-BR"/>
              <a:t>publisher</a:t>
            </a:r>
            <a:r>
              <a:rPr lang="pt-BR"/>
              <a:t>, ex.: sensores)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consumidores (</a:t>
            </a:r>
            <a:r>
              <a:rPr i="1" lang="pt-BR"/>
              <a:t>subscribers</a:t>
            </a:r>
            <a:r>
              <a:rPr lang="pt-BR"/>
              <a:t>, ex.: aplicativo mobile ou a nuvem).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 têm um conceito chamado </a:t>
            </a:r>
            <a:r>
              <a:rPr i="1" lang="pt-BR"/>
              <a:t>broker</a:t>
            </a:r>
            <a:r>
              <a:rPr lang="pt-BR"/>
              <a:t>, que serve como um roteador e armazenador mensagens.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3be392e7f_0_33"/>
          <p:cNvSpPr txBox="1"/>
          <p:nvPr/>
        </p:nvSpPr>
        <p:spPr>
          <a:xfrm>
            <a:off x="380725" y="381750"/>
            <a:ext cx="82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Meios de comunicação</a:t>
            </a:r>
            <a:endParaRPr b="1"/>
          </a:p>
        </p:txBody>
      </p:sp>
      <p:sp>
        <p:nvSpPr>
          <p:cNvPr id="152" name="Google Shape;152;g1e3be392e7f_0_33"/>
          <p:cNvSpPr txBox="1"/>
          <p:nvPr/>
        </p:nvSpPr>
        <p:spPr>
          <a:xfrm>
            <a:off x="438200" y="898975"/>
            <a:ext cx="8203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Ethernet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Velocidades a partir de </a:t>
            </a:r>
            <a:r>
              <a:rPr lang="pt-BR">
                <a:solidFill>
                  <a:schemeClr val="dk1"/>
                </a:solidFill>
              </a:rPr>
              <a:t>giga</a:t>
            </a:r>
            <a:r>
              <a:rPr lang="pt-BR">
                <a:solidFill>
                  <a:schemeClr val="dk1"/>
                </a:solidFill>
              </a:rPr>
              <a:t>bits (se o cabo suportar)</a:t>
            </a:r>
            <a:r>
              <a:rPr lang="pt-BR"/>
              <a:t>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Baixa latência, baixa perda, virtualmente imune a ruídos e interferência.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Inflexível e difícil instalação e manutenção.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Wi-Fi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Velocidades a partir de centenas de megabits.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Alta latência, pouca distância, velocidade sofre quando há obstáculos.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Altamente flexível.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Fácilmente roteável, conecta dispositivos em uma grande área sob uma mesma rede.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Rede Celular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Velocidades a partir de dezenas de megabits.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Ampla cobertura (em áreas urbanas)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Perfeito para carros inteligentes, celulares e </a:t>
            </a:r>
            <a:r>
              <a:rPr i="1" lang="pt-BR">
                <a:solidFill>
                  <a:schemeClr val="dk1"/>
                </a:solidFill>
              </a:rPr>
              <a:t>wearables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3be392e7f_0_38"/>
          <p:cNvSpPr txBox="1"/>
          <p:nvPr/>
        </p:nvSpPr>
        <p:spPr>
          <a:xfrm>
            <a:off x="380725" y="731250"/>
            <a:ext cx="82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Meios de comunicação</a:t>
            </a:r>
            <a:endParaRPr b="1"/>
          </a:p>
        </p:txBody>
      </p:sp>
      <p:sp>
        <p:nvSpPr>
          <p:cNvPr id="158" name="Google Shape;158;g1e3be392e7f_0_38"/>
          <p:cNvSpPr txBox="1"/>
          <p:nvPr/>
        </p:nvSpPr>
        <p:spPr>
          <a:xfrm>
            <a:off x="438200" y="1248475"/>
            <a:ext cx="8203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LoRaWAN - </a:t>
            </a:r>
            <a:r>
              <a:rPr i="1" lang="pt-BR">
                <a:solidFill>
                  <a:schemeClr val="dk1"/>
                </a:solidFill>
              </a:rPr>
              <a:t>Low Power, Long Range, Wide Area Network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Velocidades a partir de kilobits.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Alcance de centenas de </a:t>
            </a:r>
            <a:r>
              <a:rPr lang="pt-BR">
                <a:solidFill>
                  <a:schemeClr val="dk1"/>
                </a:solidFill>
              </a:rPr>
              <a:t>quilômetros.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Perfeito para fins na agricultura e mineração.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Satélite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	Velocidades a partir de dezenas de megabits.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Alcance global, desde que haja céu aberto.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Não há necessidade de instalação.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Necessita que o receptor esteja parado ou suficientemente estável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3be392e7f_0_43"/>
          <p:cNvSpPr txBox="1"/>
          <p:nvPr/>
        </p:nvSpPr>
        <p:spPr>
          <a:xfrm>
            <a:off x="380725" y="381750"/>
            <a:ext cx="82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Protocolos especializados</a:t>
            </a:r>
            <a:endParaRPr b="1"/>
          </a:p>
        </p:txBody>
      </p:sp>
      <p:sp>
        <p:nvSpPr>
          <p:cNvPr id="164" name="Google Shape;164;g1e3be392e7f_0_43"/>
          <p:cNvSpPr txBox="1"/>
          <p:nvPr/>
        </p:nvSpPr>
        <p:spPr>
          <a:xfrm>
            <a:off x="438200" y="898975"/>
            <a:ext cx="8203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Bluetooth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Requer </a:t>
            </a:r>
            <a:r>
              <a:rPr lang="pt-BR"/>
              <a:t>proximidade</a:t>
            </a:r>
            <a:r>
              <a:rPr lang="pt-BR"/>
              <a:t> entre os dispositivos que estão se comunicando.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Roteamento é possível.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Baixa latência, ideal para a reprodução de mídia.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 com perdas em 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Zigbee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consumo de energia, pouca banda e latência.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Ideal para dispositivos com eventos pontuais, ou poucos dados.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Protocolo simples e restrito.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Z-Wave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Consumo de energia ainda mais baixo, pouca banda e latência.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protocolo é ainda mais simples, pensado chips dedicados.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Esses chips são bem mais eficientes energéticamente, que um micro-processador.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3be7ebdd3_2_5"/>
          <p:cNvSpPr txBox="1"/>
          <p:nvPr>
            <p:ph idx="4294967295" type="title"/>
          </p:nvPr>
        </p:nvSpPr>
        <p:spPr>
          <a:xfrm flipH="1">
            <a:off x="311700" y="526925"/>
            <a:ext cx="85206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INTERNET DAS COISAS NO BRASIL</a:t>
            </a:r>
            <a:endParaRPr sz="1800"/>
          </a:p>
        </p:txBody>
      </p:sp>
      <p:sp>
        <p:nvSpPr>
          <p:cNvPr id="170" name="Google Shape;170;g1e3be7ebdd3_2_5"/>
          <p:cNvSpPr txBox="1"/>
          <p:nvPr>
            <p:ph idx="4294967295" type="body"/>
          </p:nvPr>
        </p:nvSpPr>
        <p:spPr>
          <a:xfrm>
            <a:off x="311700" y="991075"/>
            <a:ext cx="8520600" cy="3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</a:t>
            </a:r>
            <a:r>
              <a:rPr lang="pt-BR"/>
              <a:t>GLOBALIZAÇÃO</a:t>
            </a:r>
            <a:r>
              <a:rPr lang="pt-BR"/>
              <a:t> ACELEROU A BUSCA PELO DESENVOLVIMENTO </a:t>
            </a:r>
            <a:r>
              <a:rPr lang="pt-BR"/>
              <a:t>TECNOLÓGICO.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TROCA COMERCIAL E INSTITUCIONAL.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FUNDAMENTAL ESTAR INSERIDO NESSE CONTEXTO POR DIVERSOS PROBLEMAS CRIADOS POR NÓS: AUMENTO POPULACIONAL; MAIOR EXPECTATIVA DE VIDA; CIDADES CADA VEZ MAIS POPULOSAS, CAÓTICAS NA MOBILIDADES E POLUIÇÃO.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IoT TENTA PROVER SOLUÇÕES PARA OS MAIS DIVERSOS PROBLEMAS DO COTIDIANO.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BRASIL ATRASADO.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“INTERNET DAS COISAS: UM PLANO DE AÇÃO PARA O BRASIL”.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ctrTitle"/>
          </p:nvPr>
        </p:nvSpPr>
        <p:spPr>
          <a:xfrm>
            <a:off x="2295900" y="405545"/>
            <a:ext cx="455220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Conceito de IoT</a:t>
            </a:r>
            <a:endParaRPr/>
          </a:p>
        </p:txBody>
      </p:sp>
      <p:sp>
        <p:nvSpPr>
          <p:cNvPr id="62" name="Google Shape;62;p4"/>
          <p:cNvSpPr txBox="1"/>
          <p:nvPr>
            <p:ph idx="1" type="subTitle"/>
          </p:nvPr>
        </p:nvSpPr>
        <p:spPr>
          <a:xfrm>
            <a:off x="311700" y="2240800"/>
            <a:ext cx="85206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6"/>
              <a:buNone/>
            </a:pPr>
            <a:r>
              <a:rPr lang="pt-BR"/>
              <a:t>A Internet das Coisas (IoT) descreve a rede de objetos físicos incorporados a sensores, software e outras tecnologias com o objetivo de conectar e trocar dados com outros dispositivos e sistemas pela internet. Esses dispositivos variam de objetos domésticos comuns a ferramentas industriais sofisticadas.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3be7ebdd3_2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/>
              <a:t>INTERNET DAS COISAS</a:t>
            </a:r>
            <a:r>
              <a:rPr lang="pt-BR" sz="1820"/>
              <a:t> NO BRASIL</a:t>
            </a:r>
            <a:endParaRPr sz="1820"/>
          </a:p>
        </p:txBody>
      </p:sp>
      <p:sp>
        <p:nvSpPr>
          <p:cNvPr id="176" name="Google Shape;176;g1e3be7ebdd3_2_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NACIONAL DE IoT.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BR"/>
              <a:t> INÍCIO NO FINAL DE 2016.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BR"/>
              <a:t>ACORDO DE COOPERAÇÃO: MCTI, BNDS, CONSULTORIA McKINSEY, FUNDAÇÃO CENTRO DE PESQUISA E DESENVOLVIMENTO EM TELECOMUNICAÇÕES(CPqD), PEREIRA NETO e MACEDO ADVOGADOS.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BR"/>
              <a:t>Decreto</a:t>
            </a:r>
            <a:r>
              <a:rPr lang="pt-BR"/>
              <a:t> n° 9.854 de 25/06/19.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3be7ebdd3_2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INTERNET DAS COISAS NO BRASIL</a:t>
            </a:r>
            <a:endParaRPr sz="2011"/>
          </a:p>
        </p:txBody>
      </p:sp>
      <p:sp>
        <p:nvSpPr>
          <p:cNvPr id="182" name="Google Shape;182;g1e3be7ebdd3_2_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BR"/>
              <a:t>TEMOS 20 MILHÕES.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BR"/>
              <a:t>EXPECTATIVA DE 100 MILHÕES ATÉ 2025.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BR"/>
              <a:t>A ANATEL AFIRMA QUE HÁ 2,5 MILHÕES DE DISPOSITIVOS TRANSMITINDO DADOS SEM </a:t>
            </a:r>
            <a:r>
              <a:rPr lang="pt-BR"/>
              <a:t>INTERVENÇÃO</a:t>
            </a:r>
            <a:r>
              <a:rPr lang="pt-BR"/>
              <a:t> HUMANA.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BR"/>
              <a:t>A EXPECTATIVA É DE 50 BILHÕES EM 2050 INCLUINDO IMPLANTES HUMANOS.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3be7ebdd3_2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</p:txBody>
      </p:sp>
      <p:sp>
        <p:nvSpPr>
          <p:cNvPr id="188" name="Google Shape;188;g1e3be7ebdd3_2_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IoT SEGUNDO O PLANO NACIONAL: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“A INFRAESTRUTURA QUE INTEGRA A PRESTAÇÃO DE SERVIÇOS DE VALOR ADICIONADO COM CAPACIDADES DE CONEXÃO FÍSICA OU VIRTUAL DE COISAS COM DISPOSITIVOS BASEADOS EM TECNOLOGIAS DA INFORMAÇÃO E COMUNICAÇÃO EXISTENTES E NAS SUAS EVOLUÇÕES, COM INTEROPERABILIDADE”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3be7ebdd3_2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INTERNET DAS COISAS NO BRASIL</a:t>
            </a:r>
            <a:endParaRPr sz="2011"/>
          </a:p>
        </p:txBody>
      </p:sp>
      <p:sp>
        <p:nvSpPr>
          <p:cNvPr id="194" name="Google Shape;194;g1e3be7ebdd3_2_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FINALIDADE: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IMPLANTAR E DESENVOLVER A IoT NO </a:t>
            </a:r>
            <a:r>
              <a:rPr lang="pt-BR"/>
              <a:t>PAÍS</a:t>
            </a:r>
            <a:r>
              <a:rPr lang="pt-BR"/>
              <a:t> COM BASE NA LIVRE CONCORRÊNCIA E NA LIVRE CIRCULAÇÃO DE DADOS, OBSERVADO A SEGURANÇA E PROTEÇÃO DE DADOS.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3be7ebdd3_2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</p:txBody>
      </p:sp>
      <p:sp>
        <p:nvSpPr>
          <p:cNvPr id="200" name="Google Shape;200;g1e3be7ebdd3_2_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MELHORIA DA QUALIDADE DE VIDA DOS </a:t>
            </a:r>
            <a:r>
              <a:rPr lang="pt-BR"/>
              <a:t>CIDADÃOS.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PROMOVER A CAPACITAÇÃO </a:t>
            </a:r>
            <a:r>
              <a:rPr lang="pt-BR"/>
              <a:t>PROFISSIONAL</a:t>
            </a:r>
            <a:r>
              <a:rPr lang="pt-BR"/>
              <a:t> RELACIONADA A ÁREA DE IoT.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INCREMENTAR A PRODUTIVIDADE E </a:t>
            </a:r>
            <a:r>
              <a:rPr lang="pt-BR"/>
              <a:t>FOMENTAR</a:t>
            </a:r>
            <a:r>
              <a:rPr lang="pt-BR"/>
              <a:t> A COMPETITIVIDADE DAS EMPRESAS BRASILEIRAS DESENVOLVEDORAS DE Iot.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3be7ebdd3_2_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</p:txBody>
      </p:sp>
      <p:sp>
        <p:nvSpPr>
          <p:cNvPr id="206" name="Google Shape;206;g1e3be7ebdd3_2_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BUSCAR PARCERIAS COM SETORES PÚBLICOS E PRIVADOS PARA IMPLANTAÇÃO DE IoT.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AUMENTAR A INTEGRAÇÃO DO PAÍS NO COMÉRCIO INTERNACIONAL.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3be7ebdd3_2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</p:txBody>
      </p:sp>
      <p:sp>
        <p:nvSpPr>
          <p:cNvPr id="212" name="Google Shape;212;g1e3be7ebdd3_2_41"/>
          <p:cNvSpPr txBox="1"/>
          <p:nvPr>
            <p:ph idx="1" type="body"/>
          </p:nvPr>
        </p:nvSpPr>
        <p:spPr>
          <a:xfrm>
            <a:off x="311700" y="1139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IMPACTO NA ECONOMIA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ESTIMA- SE QUE O IMPACTO PARA ECONOMIA BRASILEIRA É DE 50 A 200 BILHÕES DE </a:t>
            </a:r>
            <a:r>
              <a:rPr lang="pt-BR"/>
              <a:t>DÓLARES</a:t>
            </a:r>
            <a:r>
              <a:rPr lang="pt-BR"/>
              <a:t> EM 2025.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3be7ebdd3_5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e3be7ebdd3_5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BRASIL NÃO POSSUI SUPORTE PARA UMA RÁPIDA  ADOÇÃO DA IoT.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UMA PREMISSA DO ESTUDO É QUE O BRASIL NÃO DISPÕE DE RECURSOS HUMANOS E FINANCEIROS PARA BUSCAR UMA POSIÇÃO DE LIDERANÇA GLOBAL EM Iot.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3be7ebdd3_5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e3be7ebdd3_5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MAS PODE ASPIRAR A SER UMA REFERÊNCIA EM PAÍSES EMERGENTES E A FORTALECER  A </a:t>
            </a:r>
            <a:r>
              <a:rPr lang="pt-BR"/>
              <a:t>INDÚSTRIA</a:t>
            </a:r>
            <a:r>
              <a:rPr lang="pt-BR"/>
              <a:t> E A EXPORTAÇÃO DE PRODUTOS NACIONAIS, MELHORANDO A EFICIÊNCIA E A COMPETITIVIDADE DOS SETORES </a:t>
            </a:r>
            <a:r>
              <a:rPr lang="pt-BR"/>
              <a:t>PÚBLICO</a:t>
            </a:r>
            <a:r>
              <a:rPr lang="pt-BR"/>
              <a:t> E PRIVADO.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3be7ebdd3_5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e3be7ebdd3_5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A ECONOMIA DO PAÍS TEM POTENCIAL PARA SE DESENVOLVER CASO TENHA AS ESTRUTURAS E OS INCENTIVOS NECESSÁRIOS.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É JUSTAMENTE NESTE CONTEXTO QUE SE DEVE PENSAR NO CENÁRIO DE HIPERCONECTIVIDADE/ INTERNET DAS COISAS VISANDO AUMENTAR A PRODUTIVIDADE, LEVAR </a:t>
            </a:r>
            <a:r>
              <a:rPr lang="pt-BR"/>
              <a:t>À CRIAÇÃO</a:t>
            </a:r>
            <a:r>
              <a:rPr lang="pt-BR"/>
              <a:t> DE NOVOS MERCADOS E INCENTIVAR A INOVAÇÃO.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ctrTitle"/>
          </p:nvPr>
        </p:nvSpPr>
        <p:spPr>
          <a:xfrm>
            <a:off x="1583250" y="482032"/>
            <a:ext cx="5977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História da IoT</a:t>
            </a:r>
            <a:endParaRPr/>
          </a:p>
        </p:txBody>
      </p:sp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311700" y="1786950"/>
            <a:ext cx="85206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7"/>
              <a:buNone/>
            </a:pPr>
            <a:r>
              <a:rPr lang="pt-BR"/>
              <a:t>1969: A ARPANET foi a primeira rede a implementar o pacote de protocolos TCP/IP, servindo de base para a Internet.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7"/>
              <a:buNone/>
            </a:pPr>
            <a:r>
              <a:rPr lang="pt-BR"/>
              <a:t>1989: Tim Berners Lee criou a rede mundial de computadores (World Wide Web).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7"/>
              <a:buNone/>
            </a:pPr>
            <a:r>
              <a:rPr lang="pt-BR"/>
              <a:t>1990: John Romkey inventou a Internet Toaster, uma torradeira que se conectava à internet — foi o primeiro dispositivo IoT.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7"/>
              <a:buNone/>
            </a:pPr>
            <a:r>
              <a:rPr lang="pt-BR"/>
              <a:t>1998: Foi iniciado o Projeto Intouch pelo MIT para desenvolver novas formas de comunicação interpessoal.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7"/>
              <a:buNone/>
            </a:pPr>
            <a:r>
              <a:rPr lang="pt-BR"/>
              <a:t>1999: Foi criado o Radio Frequency Identification (RFID). É uma forma de comunicação wireless usada para detectar objetos. Hoje, é muito utilizada na Logística 4.0.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7"/>
              <a:buNone/>
            </a:pPr>
            <a:r>
              <a:rPr lang="pt-BR"/>
              <a:t>2004: A Internet das Coisas começa a aparecer em várias plataformas.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7"/>
              <a:buNone/>
            </a:pPr>
            <a:r>
              <a:rPr lang="pt-BR"/>
              <a:t>2005: A ONU publica o primeiro relatório baseado na Internet das Coisas.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pt-BR"/>
              <a:t>2008: IoT é reconhecido pela União Europeia e a primeira conferência IoT Europeia realizada.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3be7ebdd3_5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e3be7ebdd3_5_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COM O RESULTADO, O DOCUMENTO APONTA NICHOS TECNOLÓGICOS E SEGMENTOS DA ECONOMIA EM QUE TERIA MAIS CAPACIDADE DE COMPETIR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OS QUATRO PRINCIPAIS AMBIENTES PARA INVESTIMENTOS FORAM: O AGRONEGÓCIO, A SAÚDE, AS CIDADES INTELIGENTES E A </a:t>
            </a:r>
            <a:r>
              <a:rPr lang="pt-BR"/>
              <a:t>INDÚSTRIA.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 OS TRÊS PRINCIPAIS </a:t>
            </a:r>
            <a:r>
              <a:rPr lang="pt-BR"/>
              <a:t>BENEFÍCIOS</a:t>
            </a:r>
            <a:r>
              <a:rPr lang="pt-BR"/>
              <a:t> ESPERADOS SÃO O AUMENTO NA </a:t>
            </a:r>
            <a:r>
              <a:rPr lang="pt-BR"/>
              <a:t>PRODUTIVIDADE</a:t>
            </a:r>
            <a:r>
              <a:rPr lang="pt-BR"/>
              <a:t> DOS </a:t>
            </a:r>
            <a:r>
              <a:rPr lang="pt-BR"/>
              <a:t>FUNCIONÁRIOS,</a:t>
            </a:r>
            <a:r>
              <a:rPr lang="pt-BR"/>
              <a:t> O CORTE DE CUSTOS E A OTIMIZAÇÃO NO USO DE SEUS BENS.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3be7ebdd3_5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e3be7ebdd3_5_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PROPOSTA DE </a:t>
            </a:r>
            <a:r>
              <a:rPr lang="pt-BR"/>
              <a:t>POLÍTICAS: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REGULAÇÃO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FORMAÇÃO E CONTRATAÇÃO DE TALENTOS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FOMENTO A DEMANDA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CONECTIVIDADE NO CAMPO.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3be7ebdd3_5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INTERNET DAS COISAS NO BRASIL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e3be7ebdd3_5_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COM O AVANÇO DA TECNOLOGIA OCORRE UM MOVIMENTO CURIOSO: O DESEMPREGO EM MASSA E O AUMENTO DA PRODUTIVIDADE.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</a:t>
            </a:r>
            <a:r>
              <a:rPr lang="pt-BR"/>
              <a:t>NO BRASIL,</a:t>
            </a:r>
            <a:r>
              <a:rPr lang="pt-BR"/>
              <a:t> ESTIMA-SE QUE APENAS 5% POSSUEM ENSINO SUPERIOR COMPLETO, DEMONSTRANDO O BAIXO </a:t>
            </a:r>
            <a:r>
              <a:rPr lang="pt-BR"/>
              <a:t>ESTÍMULO</a:t>
            </a:r>
            <a:r>
              <a:rPr lang="pt-BR"/>
              <a:t> À </a:t>
            </a:r>
            <a:r>
              <a:rPr lang="pt-BR"/>
              <a:t>EDUCAÇÃO E</a:t>
            </a:r>
            <a:r>
              <a:rPr lang="pt-BR"/>
              <a:t> A MAIOR OFERTA DE EMPREGO SEM QUALIFICAÇÃO, EMPREGOS ESSES QUE CORREM MAIOR RISCO DE </a:t>
            </a:r>
            <a:r>
              <a:rPr lang="pt-BR"/>
              <a:t>EXTINÇÃO.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3be7ebdd3_4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Lado ruim do IoT</a:t>
            </a:r>
            <a:endParaRPr/>
          </a:p>
        </p:txBody>
      </p:sp>
      <p:sp>
        <p:nvSpPr>
          <p:cNvPr id="254" name="Google Shape;254;g1e3be7ebdd3_4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Segurança e Privacidade</a:t>
            </a:r>
            <a:endParaRPr/>
          </a:p>
        </p:txBody>
      </p:sp>
      <p:pic>
        <p:nvPicPr>
          <p:cNvPr id="255" name="Google Shape;255;g1e3be7ebdd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125" y="1628300"/>
            <a:ext cx="61584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3be7ebdd3_4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Lado ruim do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1" name="Google Shape;261;g1e3be7ebdd3_4_17"/>
          <p:cNvSpPr txBox="1"/>
          <p:nvPr>
            <p:ph idx="1" type="body"/>
          </p:nvPr>
        </p:nvSpPr>
        <p:spPr>
          <a:xfrm>
            <a:off x="253125" y="1120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Complexidade e Interoperabilidade</a:t>
            </a:r>
            <a:endParaRPr/>
          </a:p>
        </p:txBody>
      </p:sp>
      <p:pic>
        <p:nvPicPr>
          <p:cNvPr id="262" name="Google Shape;262;g1e3be7ebdd3_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500" y="2083207"/>
            <a:ext cx="3471850" cy="228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3be7ebdd3_4_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Lado ruim do IoT</a:t>
            </a:r>
            <a:endParaRPr/>
          </a:p>
        </p:txBody>
      </p:sp>
      <p:sp>
        <p:nvSpPr>
          <p:cNvPr id="268" name="Google Shape;268;g1e3be7ebdd3_4_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Dependência de Conectividade e Infraestrutura</a:t>
            </a:r>
            <a:endParaRPr/>
          </a:p>
        </p:txBody>
      </p:sp>
      <p:pic>
        <p:nvPicPr>
          <p:cNvPr id="269" name="Google Shape;269;g1e3be7ebdd3_4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313" y="1787350"/>
            <a:ext cx="6752274" cy="30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3be7ebdd3_4_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Lado ruim do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5" name="Google Shape;275;g1e3be7ebdd3_4_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Questões Éticas e Sociais</a:t>
            </a:r>
            <a:endParaRPr/>
          </a:p>
        </p:txBody>
      </p:sp>
      <p:pic>
        <p:nvPicPr>
          <p:cNvPr id="276" name="Google Shape;276;g1e3be7ebdd3_4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75" y="1765675"/>
            <a:ext cx="3633300" cy="29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3be7ebdd3_4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Filmes e </a:t>
            </a:r>
            <a:r>
              <a:rPr lang="pt-BR"/>
              <a:t>séries</a:t>
            </a:r>
            <a:r>
              <a:rPr lang="pt-BR"/>
              <a:t> que mostram IoT</a:t>
            </a:r>
            <a:endParaRPr/>
          </a:p>
        </p:txBody>
      </p:sp>
      <p:sp>
        <p:nvSpPr>
          <p:cNvPr id="282" name="Google Shape;282;g1e3be7ebdd3_4_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Exterminador do Futuro(1985)        </a:t>
            </a:r>
            <a:endParaRPr/>
          </a:p>
        </p:txBody>
      </p:sp>
      <p:pic>
        <p:nvPicPr>
          <p:cNvPr id="283" name="Google Shape;283;g1e3be7ebdd3_4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75" y="1711850"/>
            <a:ext cx="5410450" cy="28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3be7ebdd3_4_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Filmes e séries que mostram IoT</a:t>
            </a:r>
            <a:endParaRPr/>
          </a:p>
        </p:txBody>
      </p:sp>
      <p:sp>
        <p:nvSpPr>
          <p:cNvPr id="289" name="Google Shape;289;g1e3be7ebdd3_4_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 Machina(2015)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g1e3be7ebdd3_4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263" y="1825950"/>
            <a:ext cx="4963474" cy="26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3be7ebdd3_4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Filmes e séries que mostram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6" name="Google Shape;296;g1e3be7ebdd3_4_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Black mirror(2011)</a:t>
            </a:r>
            <a:endParaRPr/>
          </a:p>
        </p:txBody>
      </p:sp>
      <p:pic>
        <p:nvPicPr>
          <p:cNvPr id="297" name="Google Shape;297;g1e3be7ebdd3_4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50" y="1701375"/>
            <a:ext cx="5966451" cy="30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500bb6b68dda2e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tecnologias tornaram a IoT poss</a:t>
            </a:r>
            <a:r>
              <a:rPr lang="pt-BR"/>
              <a:t>ível?</a:t>
            </a:r>
            <a:endParaRPr/>
          </a:p>
        </p:txBody>
      </p:sp>
      <p:sp>
        <p:nvSpPr>
          <p:cNvPr id="74" name="Google Shape;74;g28500bb6b68dda2e_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Acesso a tecnologia de sensores de baixo custo e baixa potência. Sensores acessíveis e confiáveis estão possibilitando a tecnologia IoT para mais fabricantes.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Conectividade. Uma série de protocolos de rede para a Internet facilitou a conexão de sensores à nuvem e a outras coisas para transferência eficiente de dados.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Plataformas de computação na nuvem. O aumento da disponibilidade de plataformas na nuvem permite que empresas e consumidores acessem a infraestrutura de que precisam para aumentar a escala sem precisar gerenciar tudo.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Machine learning e análise avançada. Com os avanços em machine learning e análise avançada, além do acesso a quantidades grandes e variadas de dados armazenados na nuvem, as empresas podem obter insights de maneira mais rápida e fácil. O surgimento dessas tecnologias aliadas continua a ultrapassar os limites da IoT e os dados produzidos pela IoT também alimentam essas tecnologias.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Inteligência artificial (IA) conversacional. Os avanços nas redes neurais trouxeram o NLP (natural-language processing, processamento de linguagem natural) aos dispositivos de IoT e os tornaram atraentes, acessíveis e viáveis para uso doméstico.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50" y="143975"/>
            <a:ext cx="8317226" cy="47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dcba21a493131c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</a:t>
            </a:r>
            <a:r>
              <a:rPr lang="pt-BR"/>
              <a:t>ância da IoT na atualidade</a:t>
            </a:r>
            <a:endParaRPr/>
          </a:p>
        </p:txBody>
      </p:sp>
      <p:sp>
        <p:nvSpPr>
          <p:cNvPr id="86" name="Google Shape;86;g4dcba21a493131c0_0"/>
          <p:cNvSpPr txBox="1"/>
          <p:nvPr>
            <p:ph idx="1" type="body"/>
          </p:nvPr>
        </p:nvSpPr>
        <p:spPr>
          <a:xfrm>
            <a:off x="311700" y="1401248"/>
            <a:ext cx="830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Dispositivos com a tecnologia IoT garantem um melhor gerenciamento dos dados dos usu</a:t>
            </a:r>
            <a:r>
              <a:rPr lang="pt-BR"/>
              <a:t>ários  dessa forma auxiliando na melhor tomada de decisões por parte das pessoas e empresas, além de trazerem conforto, praticidade e segurança é importante também pois possibilitou e impulsionou o surgimento de diversos nichos de mercado e o desenvolvimento de uma série de novas tecnologias para serem integradas à rede de IoT’s 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ctrTitle"/>
          </p:nvPr>
        </p:nvSpPr>
        <p:spPr>
          <a:xfrm>
            <a:off x="311700" y="744575"/>
            <a:ext cx="85206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Aplicações da IoT</a:t>
            </a:r>
            <a:endParaRPr/>
          </a:p>
        </p:txBody>
      </p:sp>
      <p:sp>
        <p:nvSpPr>
          <p:cNvPr id="92" name="Google Shape;92;p5"/>
          <p:cNvSpPr txBox="1"/>
          <p:nvPr>
            <p:ph idx="1" type="subTitle"/>
          </p:nvPr>
        </p:nvSpPr>
        <p:spPr>
          <a:xfrm>
            <a:off x="311700" y="2011127"/>
            <a:ext cx="85206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 aplicabilidade das tecnologias IoT é vasta e vai do uso industrial ao cotidiano a seguir vêm  os exemplos mais famosos de uso da tecnologia IoT.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343374" cy="26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973075"/>
            <a:ext cx="3748653" cy="20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3453" y="2973075"/>
            <a:ext cx="3625196" cy="20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8175" y="152400"/>
            <a:ext cx="33434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Wearable. Os aparelhos “vestíveis” são acessórios inteligentes que usamos no corpo, como os relógios smart (Apple Watch e Samsung Galaxy Watch, por exemplo) e fones de ouvido.</a:t>
            </a:r>
            <a:endParaRPr/>
          </a:p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Casa. A casa inteligente é provavelmente o aplicativo de IoT mais popular, pois é o mais acessível e disponível para os consumidores. Existem diversos dispositivos baseados em IoT, como smart TVs, Amazon Echo, termostatos, geladeiras e fechaduras inteligentes.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